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58" r:id="rId1"/>
  </p:sldMasterIdLst>
  <p:notesMasterIdLst>
    <p:notesMasterId r:id="rId16"/>
  </p:notesMasterIdLst>
  <p:sldIdLst>
    <p:sldId id="280" r:id="rId2"/>
    <p:sldId id="262" r:id="rId3"/>
    <p:sldId id="291" r:id="rId4"/>
    <p:sldId id="290" r:id="rId5"/>
    <p:sldId id="282" r:id="rId6"/>
    <p:sldId id="283" r:id="rId7"/>
    <p:sldId id="269" r:id="rId8"/>
    <p:sldId id="271" r:id="rId9"/>
    <p:sldId id="289" r:id="rId10"/>
    <p:sldId id="288" r:id="rId11"/>
    <p:sldId id="272" r:id="rId12"/>
    <p:sldId id="273" r:id="rId13"/>
    <p:sldId id="292" r:id="rId14"/>
    <p:sldId id="274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2" userDrawn="1">
          <p15:clr>
            <a:srgbClr val="A4A3A4"/>
          </p15:clr>
        </p15:guide>
        <p15:guide id="2" pos="2121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bi" initials="I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2349AC"/>
    <a:srgbClr val="E84C0E"/>
    <a:srgbClr val="003399"/>
    <a:srgbClr val="FF0505"/>
    <a:srgbClr val="0000FF"/>
    <a:srgbClr val="FDB67B"/>
    <a:srgbClr val="FFD9B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343" autoAdjust="0"/>
  </p:normalViewPr>
  <p:slideViewPr>
    <p:cSldViewPr snapToObjects="1">
      <p:cViewPr varScale="1">
        <p:scale>
          <a:sx n="73" d="100"/>
          <a:sy n="73" d="100"/>
        </p:scale>
        <p:origin x="59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580"/>
    </p:cViewPr>
  </p:sorterViewPr>
  <p:notesViewPr>
    <p:cSldViewPr snapToObjects="1">
      <p:cViewPr varScale="1">
        <p:scale>
          <a:sx n="64" d="100"/>
          <a:sy n="64" d="100"/>
        </p:scale>
        <p:origin x="-2964" y="-114"/>
      </p:cViewPr>
      <p:guideLst>
        <p:guide orient="horz" pos="3122"/>
        <p:guide pos="2121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2025.04.29.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086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6675" y="742950"/>
            <a:ext cx="6604000" cy="3716338"/>
          </a:xfrm>
          <a:ln/>
        </p:spPr>
      </p:sp>
      <p:sp>
        <p:nvSpPr>
          <p:cNvPr id="614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614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883878-9FCE-4EE3-82EC-8814D6284622}" type="slidenum">
              <a:rPr lang="hu-HU" altLang="hu-HU" smtClean="0"/>
              <a:pPr/>
              <a:t>8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97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573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6675" y="742950"/>
            <a:ext cx="6604000" cy="3716338"/>
          </a:xfrm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>
              <a:latin typeface="Arial" panose="020B0604020202020204" pitchFamily="34" charset="0"/>
            </a:endParaRPr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384" indent="-28437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751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2519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7524" indent="-22750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2530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7535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2541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7546" indent="-2275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E6C0A5-2F92-4CFE-947B-A42DF825A8A0}" type="slidenum">
              <a:rPr lang="hu-HU" altLang="hu-HU" smtClean="0"/>
              <a:pPr/>
              <a:t>10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51910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05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2025.04.29.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7321" y="44624"/>
            <a:ext cx="6266767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2025.04.29.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2025.04.29.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2025.04.29.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2025.04.29.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20" y="1628802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2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3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2025.04.29.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2025.04.29.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  <p:transition spd="slow">
    <p:wedg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DD12B-B764-4795-A0D9-DD6D759CCAE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706334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2025.04.29.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</p:sldLayoutIdLst>
  <p:transition spd="slow">
    <p:wedge/>
    <p:sndAc>
      <p:stSnd>
        <p:snd r:embed="rId11" name="camera.wav"/>
      </p:stSnd>
    </p:sndAc>
  </p:transition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79377" y="3140968"/>
            <a:ext cx="2880319" cy="3168352"/>
          </a:xfrm>
        </p:spPr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03512" y="155972"/>
            <a:ext cx="8432794" cy="89676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Csongrád-Csanád Vármegyei rendőr-főkapitányság</a:t>
            </a:r>
            <a:br>
              <a:rPr lang="hu-H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938" y="155972"/>
            <a:ext cx="485589" cy="65555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51900"/>
            <a:ext cx="648072" cy="5934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51762"/>
            <a:ext cx="3791744" cy="4557558"/>
          </a:xfrm>
          <a:prstGeom prst="rect">
            <a:avLst/>
          </a:prstGeom>
        </p:spPr>
      </p:pic>
      <p:pic>
        <p:nvPicPr>
          <p:cNvPr id="8" name="Tartalom helye 7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68" y="811524"/>
            <a:ext cx="4038015" cy="5497796"/>
          </a:xfrm>
          <a:prstGeom prst="rect">
            <a:avLst/>
          </a:prstGeom>
        </p:spPr>
      </p:pic>
      <p:pic>
        <p:nvPicPr>
          <p:cNvPr id="11" name="Picture 2" descr="E:\én\NÉGY!!\NÉGY2\1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583" y="2060848"/>
            <a:ext cx="437841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135947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597321" y="44624"/>
            <a:ext cx="7298879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3200" dirty="0"/>
              <a:t/>
            </a:r>
            <a:br>
              <a:rPr lang="hu-HU" altLang="hu-HU" sz="3200" dirty="0"/>
            </a:br>
            <a:r>
              <a:rPr lang="hu-HU" altLang="hu-H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Betörés esetén</a:t>
            </a:r>
            <a:endParaRPr lang="hu-HU" altLang="hu-H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8686800" cy="5257800"/>
          </a:xfrm>
        </p:spPr>
        <p:txBody>
          <a:bodyPr/>
          <a:lstStyle/>
          <a:p>
            <a:pPr algn="just"/>
            <a:r>
              <a:rPr lang="hu-HU" alt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Amennyiben azt észlelte, hogy betörtek  Önhöz, azonnal értesítse a rendőrséget a központi segélyhívón keresztül.</a:t>
            </a:r>
          </a:p>
          <a:p>
            <a:pPr algn="just"/>
            <a:r>
              <a:rPr lang="hu-HU" alt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RAKJON RENDET! NE TAKARÍTSON KI! </a:t>
            </a:r>
          </a:p>
          <a:p>
            <a:pPr algn="just"/>
            <a:r>
              <a:rPr lang="hu-HU" alt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változtassa meg a helyszínt,</a:t>
            </a:r>
          </a:p>
          <a:p>
            <a:pPr algn="just">
              <a:buFontTx/>
              <a:buNone/>
            </a:pPr>
            <a:r>
              <a:rPr lang="hu-HU" alt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mert ezzel jelentősen megnehezíti</a:t>
            </a:r>
          </a:p>
          <a:p>
            <a:pPr algn="just">
              <a:buFontTx/>
              <a:buNone/>
            </a:pPr>
            <a:r>
              <a:rPr lang="hu-HU" alt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 nyomok rögzítését, ezáltal </a:t>
            </a:r>
          </a:p>
          <a:p>
            <a:pPr algn="just">
              <a:buFontTx/>
              <a:buNone/>
            </a:pPr>
            <a:r>
              <a:rPr lang="hu-HU" altLang="hu-H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az elkövető felkutatását! </a:t>
            </a:r>
          </a:p>
          <a:p>
            <a:endParaRPr lang="hu-HU" altLang="hu-HU" dirty="0" smtClean="0"/>
          </a:p>
        </p:txBody>
      </p:sp>
      <p:pic>
        <p:nvPicPr>
          <p:cNvPr id="15364" name="Picture 2" descr="C:\Users\user\Desktop\ujjlenyom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1" y="4814889"/>
            <a:ext cx="122396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C:\Users\user\Desktop\ujjlenyomat kutatá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3933826"/>
            <a:ext cx="2106612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8" y="708955"/>
            <a:ext cx="910208" cy="8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22020"/>
      </p:ext>
    </p:extLst>
  </p:cSld>
  <p:clrMapOvr>
    <a:masterClrMapping/>
  </p:clrMapOvr>
  <p:transition spd="slow">
    <p:wedg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392" y="1266642"/>
            <a:ext cx="3168352" cy="3104286"/>
          </a:xfrm>
        </p:spPr>
      </p:pic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3392" y="404664"/>
            <a:ext cx="10585176" cy="86197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u-HU" altLang="hu-H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Alkalom szüli… </a:t>
            </a:r>
            <a:r>
              <a:rPr lang="hu-HU" alt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4000" dirty="0">
                <a:solidFill>
                  <a:srgbClr val="FF0000"/>
                </a:solidFill>
              </a:rPr>
              <a:t>		</a:t>
            </a:r>
            <a:r>
              <a:rPr lang="hu-HU" altLang="hu-HU" sz="4000" dirty="0" smtClean="0">
                <a:solidFill>
                  <a:srgbClr val="FF0000"/>
                </a:solidFill>
              </a:rPr>
              <a:t>              </a:t>
            </a:r>
            <a:r>
              <a:rPr lang="hu-HU" alt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zseb- és alkalmi lopások</a:t>
            </a:r>
            <a:r>
              <a:rPr lang="hu-HU" altLang="hu-HU" sz="4000" dirty="0" smtClean="0">
                <a:solidFill>
                  <a:srgbClr val="FF0000"/>
                </a:solidFill>
              </a:rPr>
              <a:t/>
            </a:r>
            <a:br>
              <a:rPr lang="hu-HU" altLang="hu-HU" sz="4000" dirty="0" smtClean="0">
                <a:solidFill>
                  <a:srgbClr val="FF0000"/>
                </a:solidFill>
              </a:rPr>
            </a:br>
            <a:endParaRPr lang="hu-HU" altLang="hu-HU" sz="3200" dirty="0">
              <a:solidFill>
                <a:srgbClr val="FF0000"/>
              </a:solidFill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63752" y="1266642"/>
            <a:ext cx="828092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Zseblopások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hu-HU" altLang="hu-HU" sz="2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Jellemzően </a:t>
            </a:r>
            <a:r>
              <a:rPr lang="hu-HU" altLang="hu-HU" sz="22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forgalmas</a:t>
            </a:r>
            <a:r>
              <a:rPr lang="hu-HU" altLang="hu-HU" sz="2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területeken: piacokon, </a:t>
            </a:r>
            <a:r>
              <a:rPr lang="hu-HU" altLang="hu-HU" sz="2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bevásárló-központokban</a:t>
            </a:r>
            <a:r>
              <a:rPr lang="hu-HU" altLang="hu-HU" sz="2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tömegközlekedési </a:t>
            </a:r>
            <a:r>
              <a:rPr lang="hu-HU" altLang="hu-HU" sz="2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eszközökön (</a:t>
            </a:r>
            <a:r>
              <a:rPr lang="hu-HU" altLang="hu-HU" sz="2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figyelemelterelő, álcázva dolgozó, értékmentő)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altLang="hu-H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altLang="hu-H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Alkalmi lopások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elkövetők  kínálkozó lehetőséget használják ki (földre tett táska, kosár tetején pénztárca…)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1631504" y="3717033"/>
            <a:ext cx="10945216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None/>
            </a:pPr>
            <a:r>
              <a:rPr lang="hu-HU" altLang="hu-HU" sz="2600" b="1" dirty="0" smtClean="0">
                <a:solidFill>
                  <a:srgbClr val="C00000"/>
                </a:solidFill>
              </a:rPr>
              <a:t>                                      </a:t>
            </a:r>
            <a:r>
              <a:rPr lang="hu-HU" altLang="hu-H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TANÁCSOK</a:t>
            </a:r>
            <a:r>
              <a:rPr lang="hu-HU" altLang="hu-HU" sz="22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hu-HU" altLang="hu-HU" sz="2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hu-HU" altLang="hu-H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200" b="1" dirty="0" smtClean="0">
                <a:solidFill>
                  <a:srgbClr val="234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Nagyobb összegű készpénzt ne tartson magánál!</a:t>
            </a:r>
          </a:p>
          <a:p>
            <a:pPr algn="just">
              <a:spcBef>
                <a:spcPct val="0"/>
              </a:spcBef>
            </a:pPr>
            <a:r>
              <a:rPr lang="hu-HU" altLang="hu-HU" sz="2200" b="1" dirty="0" smtClean="0">
                <a:solidFill>
                  <a:srgbClr val="234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Pénztárcáját, telefonját, kulcsait tegye elzárható táskába, belső zsebbe!</a:t>
            </a:r>
          </a:p>
          <a:p>
            <a:pPr algn="just">
              <a:spcBef>
                <a:spcPct val="0"/>
              </a:spcBef>
            </a:pPr>
            <a:r>
              <a:rPr lang="hu-HU" altLang="hu-HU" sz="2200" b="1" dirty="0" smtClean="0">
                <a:solidFill>
                  <a:srgbClr val="234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Értéket, igazolványt érdemes külön-külön tárolni!  </a:t>
            </a:r>
          </a:p>
          <a:p>
            <a:pPr algn="just">
              <a:spcBef>
                <a:spcPct val="0"/>
              </a:spcBef>
            </a:pPr>
            <a:r>
              <a:rPr lang="hu-HU" altLang="hu-HU" sz="2200" b="1" dirty="0" smtClean="0">
                <a:solidFill>
                  <a:srgbClr val="234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hu-HU" sz="2200" b="1" dirty="0" smtClean="0">
                <a:solidFill>
                  <a:srgbClr val="234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hu-HU" sz="2200" b="1" dirty="0">
                <a:solidFill>
                  <a:srgbClr val="234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ATM-</a:t>
            </a:r>
            <a:r>
              <a:rPr lang="hu-HU" sz="2200" b="1" dirty="0" err="1">
                <a:solidFill>
                  <a:srgbClr val="234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nél</a:t>
            </a:r>
            <a:r>
              <a:rPr lang="hu-HU" sz="2200" b="1" dirty="0">
                <a:solidFill>
                  <a:srgbClr val="234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figyeljünk rá, hogy kódunkat </a:t>
            </a:r>
            <a:r>
              <a:rPr lang="hu-HU" sz="2200" b="1" dirty="0" smtClean="0">
                <a:solidFill>
                  <a:srgbClr val="234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illetéktelen </a:t>
            </a:r>
            <a:r>
              <a:rPr lang="hu-HU" sz="2200" b="1" dirty="0">
                <a:solidFill>
                  <a:srgbClr val="234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személy ne láthassa meg! </a:t>
            </a:r>
            <a:endParaRPr lang="hu-HU" sz="2200" b="1" dirty="0" smtClean="0">
              <a:solidFill>
                <a:srgbClr val="2349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hu-HU" sz="2200" b="1" dirty="0" smtClean="0">
                <a:solidFill>
                  <a:srgbClr val="234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 </a:t>
            </a:r>
            <a:r>
              <a:rPr lang="hu-HU" sz="2200" b="1" dirty="0">
                <a:solidFill>
                  <a:srgbClr val="234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bankkártya PIN - kódját soha ne tartsuk a kártya mellett!</a:t>
            </a:r>
          </a:p>
          <a:p>
            <a:pPr algn="just">
              <a:spcBef>
                <a:spcPct val="0"/>
              </a:spcBef>
            </a:pPr>
            <a:r>
              <a:rPr lang="hu-HU" altLang="hu-HU" sz="2200" b="1" dirty="0" smtClean="0">
                <a:solidFill>
                  <a:srgbClr val="234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Gépjárműben látható helyen ne hagyjunk semmit!</a:t>
            </a:r>
          </a:p>
          <a:p>
            <a:pPr algn="just">
              <a:spcBef>
                <a:spcPct val="0"/>
              </a:spcBef>
            </a:pPr>
            <a:r>
              <a:rPr lang="hu-HU" altLang="hu-HU" sz="2200" b="1" dirty="0" smtClean="0">
                <a:solidFill>
                  <a:srgbClr val="234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Kulcs ellopása után zárcsere, bankkártyalopás után a kártya </a:t>
            </a:r>
            <a:r>
              <a:rPr lang="hu-HU" altLang="hu-HU" sz="2200" b="1" dirty="0" err="1" smtClean="0">
                <a:solidFill>
                  <a:srgbClr val="234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letiltatása</a:t>
            </a:r>
            <a:r>
              <a:rPr lang="hu-HU" altLang="hu-HU" sz="2200" b="1" dirty="0" smtClean="0">
                <a:solidFill>
                  <a:srgbClr val="2349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hu-HU" altLang="hu-HU" sz="2200" b="1" dirty="0" smtClean="0">
                <a:solidFill>
                  <a:srgbClr val="2349AC"/>
                </a:solidFill>
              </a:rPr>
              <a:t> </a:t>
            </a:r>
            <a:endParaRPr lang="hu-HU" altLang="hu-HU" sz="2200" b="1" dirty="0">
              <a:solidFill>
                <a:srgbClr val="234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00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én\NÉGY!!\NÉGY2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276755"/>
            <a:ext cx="5005512" cy="379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124744"/>
            <a:ext cx="8040216" cy="3168352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400" b="1" i="1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hu-HU" altLang="hu-H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Legendák</a:t>
            </a:r>
          </a:p>
          <a:p>
            <a:pPr>
              <a:lnSpc>
                <a:spcPct val="80000"/>
              </a:lnSpc>
              <a:buNone/>
            </a:pPr>
            <a:r>
              <a:rPr lang="hu-HU" altLang="hu-HU" sz="2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altLang="hu-H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Hatósági </a:t>
            </a:r>
            <a:r>
              <a:rPr lang="hu-HU" alt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személynek adja ki </a:t>
            </a:r>
            <a:r>
              <a:rPr lang="hu-HU" altLang="hu-H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magát</a:t>
            </a:r>
            <a:endParaRPr lang="hu-HU" altLang="hu-H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Közüzemek </a:t>
            </a:r>
            <a:r>
              <a:rPr lang="hu-HU" altLang="hu-H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munkatársaként mutatkozik be</a:t>
            </a:r>
            <a:endParaRPr lang="hu-HU" altLang="hu-H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altLang="hu-H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Bekéredzkedők (rosszullét, vizet kér…)</a:t>
            </a:r>
          </a:p>
          <a:p>
            <a:pPr algn="just">
              <a:lnSpc>
                <a:spcPct val="80000"/>
              </a:lnSpc>
              <a:buNone/>
            </a:pPr>
            <a:r>
              <a:rPr lang="hu-HU" altLang="hu-H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hu-HU" altLang="hu-H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Megtévesztés</a:t>
            </a:r>
            <a:r>
              <a:rPr lang="hu-HU" altLang="hu-HU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hu-HU" altLang="hu-H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alt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Unokázós” csalások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u-HU" alt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altLang="hu-H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Telefonos, internetes (online) </a:t>
            </a:r>
            <a:r>
              <a:rPr lang="hu-HU" altLang="hu-H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csalások</a:t>
            </a:r>
            <a:r>
              <a:rPr lang="hu-HU" altLang="hu-H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hu-HU" altLang="hu-HU" sz="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hu-HU" altLang="hu-H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hu-HU" altLang="hu-H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Ingatlancsalások</a:t>
            </a:r>
            <a:r>
              <a:rPr lang="hu-HU" altLang="hu-H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altLang="hu-HU" sz="1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(Megcsalt lelkek c. film)</a:t>
            </a:r>
          </a:p>
          <a:p>
            <a:pPr algn="just">
              <a:lnSpc>
                <a:spcPct val="80000"/>
              </a:lnSpc>
              <a:buNone/>
            </a:pPr>
            <a:r>
              <a:rPr lang="hu-HU" altLang="hu-H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u-HU" altLang="hu-H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Házalók  </a:t>
            </a:r>
            <a:r>
              <a:rPr lang="hu-HU" altLang="hu-H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hu-HU" altLang="hu-H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Tűzifa vásárlás </a:t>
            </a:r>
            <a:endParaRPr lang="hu-HU" altLang="hu-H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hu-HU" altLang="hu-HU" sz="2400" b="1" dirty="0" smtClean="0">
                <a:solidFill>
                  <a:srgbClr val="006600"/>
                </a:solidFill>
              </a:rPr>
              <a:t>                                         </a:t>
            </a:r>
            <a:endParaRPr lang="hu-HU" altLang="hu-HU" sz="2400" dirty="0">
              <a:solidFill>
                <a:srgbClr val="006600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hu-HU" altLang="hu-HU" sz="2400" dirty="0">
              <a:solidFill>
                <a:srgbClr val="006600"/>
              </a:solidFill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551384" y="188640"/>
            <a:ext cx="10116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Csalás, trükkös elkövetési módok</a:t>
            </a:r>
            <a:endParaRPr lang="hu-HU" altLang="hu-H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Rectangle 10"/>
          <p:cNvSpPr>
            <a:spLocks noChangeArrowheads="1"/>
          </p:cNvSpPr>
          <p:nvPr/>
        </p:nvSpPr>
        <p:spPr bwMode="auto">
          <a:xfrm>
            <a:off x="263352" y="3860800"/>
            <a:ext cx="118093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0000FF"/>
                </a:solidFill>
              </a:rPr>
              <a:t>            </a:t>
            </a:r>
            <a:r>
              <a:rPr lang="hu-HU" altLang="hu-H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TANÁCSOK</a:t>
            </a:r>
            <a:endParaRPr lang="hu-HU" altLang="hu-HU" sz="26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hu-HU" altLang="hu-H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Idegent lehetőleg ne engedjünk be otthonunkba!</a:t>
            </a:r>
            <a:endParaRPr lang="hu-HU" altLang="hu-H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hu-HU" altLang="hu-H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Ellenőrizzük, hogy kit / mit keres! (igazolvány</a:t>
            </a:r>
            <a:r>
              <a:rPr lang="hu-HU" altLang="hu-H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hu-HU" altLang="hu-H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Csak </a:t>
            </a:r>
            <a:r>
              <a:rPr lang="hu-HU" altLang="hu-H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vezetéknév legyen kiírva, </a:t>
            </a:r>
            <a:r>
              <a:rPr lang="hu-HU" altLang="hu-H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egyedül élünk ! (özv., </a:t>
            </a:r>
            <a:r>
              <a:rPr lang="hu-HU" altLang="hu-HU" sz="20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hu-HU" altLang="hu-H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hu-HU" altLang="hu-H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NE</a:t>
            </a:r>
            <a:r>
              <a:rPr lang="hu-HU" altLang="hu-H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algn="just">
              <a:spcBef>
                <a:spcPct val="0"/>
              </a:spcBef>
            </a:pPr>
            <a:r>
              <a:rPr lang="hu-HU" altLang="hu-H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Értékeinket tanácsos megfelelő minőségű széfben tárolni    </a:t>
            </a:r>
          </a:p>
          <a:p>
            <a:pPr algn="just">
              <a:spcBef>
                <a:spcPct val="0"/>
              </a:spcBef>
            </a:pPr>
            <a:r>
              <a:rPr lang="hu-HU" altLang="hu-H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Értékleltár készítése</a:t>
            </a:r>
          </a:p>
          <a:p>
            <a:pPr algn="just">
              <a:spcBef>
                <a:spcPct val="0"/>
              </a:spcBef>
            </a:pPr>
            <a:r>
              <a:rPr lang="hu-HU" altLang="hu-H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Fokozott óvatosság ünnepekkor, nyugdíj érkezésekor!</a:t>
            </a:r>
          </a:p>
          <a:p>
            <a:pPr marL="342900" indent="-342900" algn="just">
              <a:spcBef>
                <a:spcPct val="0"/>
              </a:spcBef>
            </a:pPr>
            <a:r>
              <a:rPr lang="hu-HU" altLang="hu-H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hu-HU" altLang="hu-H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adjuk meg a mobiltelefon </a:t>
            </a:r>
            <a:r>
              <a:rPr lang="hu-HU" altLang="hu-H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feltöltőkártya, </a:t>
            </a:r>
            <a:r>
              <a:rPr lang="hu-HU" altLang="hu-HU" sz="2000" b="1" u="sng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bankkártya</a:t>
            </a:r>
            <a:r>
              <a:rPr lang="hu-HU" altLang="hu-H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számát, ne fizessünk </a:t>
            </a:r>
            <a:r>
              <a:rPr lang="hu-HU" altLang="hu-H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olyan dologért</a:t>
            </a:r>
            <a:r>
              <a:rPr lang="hu-HU" altLang="hu-H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amit </a:t>
            </a:r>
            <a:r>
              <a:rPr lang="hu-HU" altLang="hu-H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altLang="hu-H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rendeltünk </a:t>
            </a:r>
            <a:r>
              <a:rPr lang="hu-HU" altLang="hu-HU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 </a:t>
            </a:r>
            <a:r>
              <a:rPr lang="hu-HU" altLang="hu-HU" sz="20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       </a:t>
            </a:r>
            <a:endParaRPr lang="hu-HU" altLang="hu-HU" sz="20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5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0"/>
            <a:ext cx="54006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559497" y="404664"/>
            <a:ext cx="3312367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857500" algn="l"/>
              </a:tabLst>
            </a:pPr>
            <a:r>
              <a:rPr lang="hu-H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Unokázós</a:t>
            </a:r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csalás</a:t>
            </a:r>
            <a:endParaRPr lang="hu-H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-1464840" y="1628800"/>
            <a:ext cx="6552728" cy="472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0" indent="-228600" algn="just">
              <a:spcAft>
                <a:spcPts val="720"/>
              </a:spcAft>
              <a:tabLst>
                <a:tab pos="1714500" algn="l"/>
              </a:tabLst>
            </a:pP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 a teendő </a:t>
            </a:r>
            <a:r>
              <a:rPr lang="hu-H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unokázós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csalás gyanúja esetén? </a:t>
            </a:r>
          </a:p>
          <a:p>
            <a:pPr marL="1485900" algn="just">
              <a:spcAft>
                <a:spcPts val="720"/>
              </a:spcAft>
              <a:tabLst>
                <a:tab pos="1714500" algn="l"/>
              </a:tabLst>
            </a:pPr>
            <a:r>
              <a:rPr lang="hu-HU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Kérjen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visszahívást a telefonálótól, addig pedig </a:t>
            </a:r>
            <a:r>
              <a:rPr lang="hu-H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győződjön</a:t>
            </a:r>
            <a:r>
              <a:rPr lang="hu-H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meg róla, hogy rokona valóban segítségre szorul-e.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0" indent="-228600" algn="just">
              <a:spcAft>
                <a:spcPts val="720"/>
              </a:spcAft>
              <a:tabLst>
                <a:tab pos="171450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bankkártyája adatait (az azon szereplő számsor, biztonsági kód, internetes biztonsági kód) senki ne adja meg idegennek, bármire is hivatkozzon a telefonban!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0" indent="-228600" algn="just">
              <a:spcAft>
                <a:spcPts val="720"/>
              </a:spcAft>
              <a:tabLst>
                <a:tab pos="171450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ha a telefonhívás ellenére unokájuk, gyermekük biztonságban van, azonnal hívják a rendőrséget, és tegyenek bejelentést!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0" indent="-228600" algn="just">
              <a:spcAft>
                <a:spcPts val="720"/>
              </a:spcAft>
              <a:tabLst>
                <a:tab pos="171450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a családban, baráti társaságban több alkalommal is beszéljenek a csalók módszereiről! </a:t>
            </a:r>
            <a:endParaRPr lang="hu-H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0" indent="-228600" algn="just">
              <a:spcAft>
                <a:spcPts val="720"/>
              </a:spcAft>
              <a:tabLst>
                <a:tab pos="171450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	a hozzátartozók készítsék fel idős rokonaikat arra, hogy ilyen esetben mi a teendő! </a:t>
            </a:r>
            <a:endParaRPr lang="hu-H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03729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33377"/>
            <a:ext cx="7577138" cy="64735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u-HU" altLang="hu-HU" sz="3600" dirty="0">
                <a:solidFill>
                  <a:srgbClr val="0000FF"/>
                </a:solidFill>
              </a:rPr>
              <a:t> </a:t>
            </a:r>
            <a:r>
              <a:rPr lang="hu-HU" alt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RABLÁS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2525713" y="5516563"/>
            <a:ext cx="1946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1800">
              <a:solidFill>
                <a:schemeClr val="tx2"/>
              </a:solidFill>
            </a:endParaRPr>
          </a:p>
        </p:txBody>
      </p:sp>
      <p:pic>
        <p:nvPicPr>
          <p:cNvPr id="9220" name="Picture 2" descr="E:\én\NÉGY!!\NÉGY2\06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484784"/>
            <a:ext cx="4608512" cy="378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263352" y="1484784"/>
            <a:ext cx="11737304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u-HU" altLang="hu-HU" b="1" dirty="0">
                <a:solidFill>
                  <a:srgbClr val="0000FF"/>
                </a:solidFill>
              </a:rPr>
              <a:t>        </a:t>
            </a:r>
            <a:r>
              <a:rPr lang="hu-HU" alt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TANÁCSOK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1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Legfontosabb a testi épség védelme!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Sötétedés </a:t>
            </a:r>
            <a:r>
              <a:rPr lang="hu-HU" altLang="hu-H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után </a:t>
            </a:r>
            <a:r>
              <a:rPr lang="hu-HU" altLang="hu-H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elhagyatott helyen 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egyedül ne tartózkodjunk!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Lehetőség szerint megfigyelni a menekülés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hu-HU" altLang="hu-H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irányát, használt-e járművet, ha igen, milyen volt?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hu-HU" altLang="hu-HU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u-HU" altLang="hu-H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Személyleírás, fantomkép!  (testmagasság, testalkat, haja színe, szeme </a:t>
            </a:r>
            <a:r>
              <a:rPr lang="hu-HU" altLang="hu-H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színe</a:t>
            </a:r>
            <a:r>
              <a:rPr lang="hu-HU" altLang="hu-H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hu-HU" altLang="hu-H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hu-HU" altLang="hu-H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bőre </a:t>
            </a:r>
            <a:r>
              <a:rPr lang="hu-HU" altLang="hu-H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színe , életkor, ruházat, fogazat, különös ismertetőjegy, </a:t>
            </a:r>
            <a:r>
              <a:rPr lang="hu-HU" altLang="hu-H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beszéd </a:t>
            </a:r>
            <a:r>
              <a:rPr lang="hu-HU" altLang="hu-HU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stb.)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altLang="hu-H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</a:t>
            </a:r>
            <a:r>
              <a:rPr lang="hu-HU" alt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Központi segélyhívó szám</a:t>
            </a:r>
            <a:r>
              <a:rPr lang="hu-HU" altLang="hu-HU" sz="2400" b="1" dirty="0" smtClean="0">
                <a:solidFill>
                  <a:srgbClr val="C00000"/>
                </a:solidFill>
              </a:rPr>
              <a:t>  </a:t>
            </a:r>
            <a:r>
              <a:rPr lang="hu-HU" altLang="hu-HU" sz="2800" b="1" dirty="0" smtClean="0">
                <a:solidFill>
                  <a:srgbClr val="0000FF"/>
                </a:solidFill>
              </a:rPr>
              <a:t>                                                             </a:t>
            </a:r>
            <a:endParaRPr lang="hu-HU" altLang="hu-HU" sz="2800" b="1" dirty="0">
              <a:solidFill>
                <a:srgbClr val="0000FF"/>
              </a:solidFill>
            </a:endParaRPr>
          </a:p>
        </p:txBody>
      </p:sp>
      <p:pic>
        <p:nvPicPr>
          <p:cNvPr id="6" name="Kép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64" y="5866478"/>
            <a:ext cx="910208" cy="8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723047"/>
      </p:ext>
    </p:extLst>
  </p:cSld>
  <p:clrMapOvr>
    <a:masterClrMapping/>
  </p:clrMapOvr>
  <p:transition spd="slow">
    <p:wedg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06551" y="1340768"/>
            <a:ext cx="11866113" cy="547352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                                                     </a:t>
            </a:r>
          </a:p>
          <a:p>
            <a:pPr marL="0" indent="0" algn="just">
              <a:buNone/>
            </a:pPr>
            <a:r>
              <a:rPr lang="hu-HU" sz="2800" b="1" u="sng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  <a:r>
              <a:rPr lang="hu-HU" sz="2800" b="1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                                              </a:t>
            </a:r>
            <a:r>
              <a:rPr lang="hu-HU" sz="3300" b="1" u="sng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Február - </a:t>
            </a:r>
            <a:r>
              <a:rPr lang="hu-HU" sz="3300" b="1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biztonság hónapja</a:t>
            </a:r>
          </a:p>
          <a:p>
            <a:pPr marL="0" indent="0">
              <a:buNone/>
            </a:pPr>
            <a:endParaRPr lang="hu-HU" sz="1300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hu-H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Nemzetközi napok: </a:t>
            </a:r>
          </a:p>
          <a:p>
            <a:pPr marL="0" indent="0">
              <a:buNone/>
            </a:pPr>
            <a:endParaRPr lang="hu-H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- </a:t>
            </a:r>
            <a:r>
              <a:rPr lang="hu-H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Február </a:t>
            </a:r>
            <a:r>
              <a:rPr lang="hu-H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u-HU" sz="30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keddje:</a:t>
            </a:r>
            <a:r>
              <a:rPr lang="hu-HU" sz="3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Biztonságos Internet Nap</a:t>
            </a:r>
          </a:p>
          <a:p>
            <a:pPr marL="0" indent="0">
              <a:buNone/>
            </a:pPr>
            <a:endParaRPr lang="hu-HU" sz="19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- </a:t>
            </a:r>
            <a:r>
              <a:rPr lang="hu-H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Február 11</a:t>
            </a:r>
            <a:r>
              <a:rPr lang="hu-H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112-es európai </a:t>
            </a:r>
          </a:p>
          <a:p>
            <a:pPr marL="0" indent="0">
              <a:buNone/>
            </a:pPr>
            <a:r>
              <a:rPr lang="hu-H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segélyhívó szám napja</a:t>
            </a:r>
          </a:p>
          <a:p>
            <a:pPr marL="0" indent="0">
              <a:buNone/>
            </a:pPr>
            <a:endParaRPr lang="hu-HU" sz="19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- </a:t>
            </a:r>
            <a:r>
              <a:rPr lang="hu-H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Február 22</a:t>
            </a:r>
            <a:r>
              <a:rPr lang="hu-HU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bűncselekmények </a:t>
            </a:r>
          </a:p>
          <a:p>
            <a:pPr marL="0" indent="0">
              <a:buNone/>
            </a:pPr>
            <a:r>
              <a:rPr lang="hu-HU" sz="3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hu-HU" sz="3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áldozatainak napja</a:t>
            </a:r>
            <a:endParaRPr lang="hu-HU" sz="3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hu-H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sz="3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79377" y="3140968"/>
            <a:ext cx="2880319" cy="3168352"/>
          </a:xfrm>
        </p:spPr>
        <p:txBody>
          <a:bodyPr>
            <a:normAutofit/>
          </a:bodyPr>
          <a:lstStyle/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271464" y="155972"/>
            <a:ext cx="9577064" cy="89676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Csongrád-Csanád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VÁRmegyei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rendőr-főkapitányság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Bűnmegelőzési Osztály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155972"/>
            <a:ext cx="485589" cy="65555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2" y="186036"/>
            <a:ext cx="648072" cy="5934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35" y="1935697"/>
            <a:ext cx="3625117" cy="445183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156" y="3789040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65048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35361" y="1268761"/>
            <a:ext cx="11247040" cy="5472608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hu-HU" b="1" dirty="0" smtClean="0"/>
          </a:p>
          <a:p>
            <a:pPr marL="0" indent="0" algn="ctr">
              <a:buNone/>
            </a:pPr>
            <a:r>
              <a:rPr lang="hu-HU" b="1" dirty="0"/>
              <a:t> </a:t>
            </a:r>
            <a:r>
              <a:rPr lang="hu-HU" b="1" dirty="0" smtClean="0"/>
              <a:t>    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97318" y="44624"/>
            <a:ext cx="11187313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romantikus csalás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9" y="21463"/>
            <a:ext cx="4752528" cy="672388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349846" y="387334"/>
            <a:ext cx="6074746" cy="6401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hu-HU" b="1" kern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hu-HU" b="1" kern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hu-HU" b="1" kern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hu-HU" b="1" kern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Legyen </a:t>
            </a:r>
            <a:r>
              <a:rPr lang="hu-HU" b="1" kern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gyanús:</a:t>
            </a:r>
            <a:endParaRPr lang="hu-H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u-HU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 valaki feltűnően rövid ismeretség után azt közli Önnel, hogy szerelmes. </a:t>
            </a:r>
            <a:endParaRPr lang="hu-HU" dirty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u-HU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Üzeneteiben sok a helyesírási hiba, magyartalan megfogalmazás, üres általánosság. </a:t>
            </a:r>
            <a:endParaRPr lang="hu-HU" dirty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u-HU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Profilképe általában (külföldi) egyenruhás vagy formaruhás személy fotója.</a:t>
            </a:r>
            <a:endParaRPr lang="hu-HU" dirty="0"/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hu-HU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Hamar </a:t>
            </a:r>
            <a:r>
              <a:rPr lang="hu-HU" kern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közli</a:t>
            </a:r>
            <a:r>
              <a:rPr lang="hu-HU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hogy hivatalos ügy lebonyolításához vagy családi probléma megoldásához pénzre van szüksége.  </a:t>
            </a:r>
            <a:endParaRPr lang="hu-HU" dirty="0"/>
          </a:p>
          <a:p>
            <a:pPr marL="228600" algn="just">
              <a:lnSpc>
                <a:spcPct val="128000"/>
              </a:lnSpc>
              <a:spcAft>
                <a:spcPts val="0"/>
              </a:spcAft>
            </a:pPr>
            <a:r>
              <a:rPr lang="hu-HU" b="1" kern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Hogyan előzheti meg, hogy áldozattá váljon?</a:t>
            </a:r>
            <a:endParaRPr lang="hu-HU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8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u-HU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Csak a legszükségesebb információkat ossza meg magáról a közösségi médiában és a párkereső oldalakon!</a:t>
            </a:r>
            <a:endParaRPr lang="hu-HU" dirty="0"/>
          </a:p>
          <a:p>
            <a:pPr marL="342900" lvl="0" indent="-342900" algn="just">
              <a:lnSpc>
                <a:spcPct val="128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u-HU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Keressen rá az illető fotójára és profiljára, hogy szerepel-e más oldalakon is!</a:t>
            </a:r>
            <a:endParaRPr lang="hu-HU" dirty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hu-HU" kern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Soha </a:t>
            </a:r>
            <a:r>
              <a:rPr lang="hu-HU" kern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 küldjön pénzt, ne adja meg bankkártya vagy online banki adatait, és ne küldjön másolatot okmányairól!</a:t>
            </a:r>
            <a:endParaRPr lang="hu-H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1915010"/>
      </p:ext>
    </p:extLst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35361" y="1268761"/>
            <a:ext cx="11247040" cy="5472608"/>
          </a:xfrm>
          <a:ln>
            <a:solidFill>
              <a:srgbClr val="002060"/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hu-HU" b="1" dirty="0" smtClean="0"/>
          </a:p>
          <a:p>
            <a:pPr marL="0" indent="0" algn="ctr">
              <a:buNone/>
            </a:pPr>
            <a:r>
              <a:rPr lang="hu-HU" b="1" dirty="0"/>
              <a:t> </a:t>
            </a:r>
            <a:r>
              <a:rPr lang="hu-HU" b="1" dirty="0" smtClean="0"/>
              <a:t>    </a:t>
            </a:r>
            <a:r>
              <a:rPr lang="hu-H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</a:t>
            </a:r>
            <a:r>
              <a:rPr lang="hu-H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tegyen, hogy ne váljon </a:t>
            </a:r>
            <a:r>
              <a:rPr lang="hu-H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hu-H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csalás áldozatává</a:t>
            </a:r>
            <a:r>
              <a:rPr lang="hu-H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hu-H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hu-H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Soha ne utaljon pénzt, ha Ön az eladó! Legyen tisztában azzal, hogy eladóként Ön pénzt csak fogad, nem küld.</a:t>
            </a:r>
          </a:p>
          <a:p>
            <a:pPr lvl="0"/>
            <a:r>
              <a:rPr lang="hu-H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piactereken vagy más, interneten keresztüli értékesítésnél az a legbiztonságosabb, ha a fizetést a bankszámlánkra kérjük a nevünk és bankszámlaszámunk (vagy másodlagos </a:t>
            </a:r>
            <a:r>
              <a:rPr lang="hu-HU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azonosítónk</a:t>
            </a:r>
            <a:r>
              <a:rPr lang="hu-H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megadásával.</a:t>
            </a:r>
          </a:p>
          <a:p>
            <a:pPr lvl="0"/>
            <a:r>
              <a:rPr lang="hu-H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Ahhoz, hogy bankszámlájára pénzt utaljanak, Önnek nincs szüksége semmilyen programra, és netbanki profiljába sem kell bejelentkeznie! </a:t>
            </a:r>
          </a:p>
          <a:p>
            <a:pPr lvl="0"/>
            <a:r>
              <a:rPr lang="hu-H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Soha ne adjon meg további </a:t>
            </a:r>
            <a:r>
              <a:rPr lang="hu-HU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bankszámlaadatokat</a:t>
            </a:r>
            <a:r>
              <a:rPr lang="hu-H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felhasználóifiók-azonosítókat, jelszavakat e-mailben, SMS-ben vagy telefonon érkező kérésre! </a:t>
            </a:r>
          </a:p>
          <a:p>
            <a:pPr lvl="0"/>
            <a:r>
              <a:rPr lang="hu-H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Soha ne töltsön le ismeretlen programot vagy applikációt számítógépére, mobiltelefonjára, főleg ne egy linkre kattintva! (pl. </a:t>
            </a:r>
            <a:r>
              <a:rPr lang="hu-HU" sz="7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Anydesk</a:t>
            </a:r>
            <a:r>
              <a:rPr lang="hu-H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u-HU" sz="7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Amint </a:t>
            </a:r>
            <a:r>
              <a:rPr lang="hu-HU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észleli, hogy csalás áldozatává vált, azonnal, késlekedés nélkül jelentse az esetet bankjánál, és tegyen feljelentést a rendőrségen!</a:t>
            </a:r>
          </a:p>
          <a:p>
            <a:pPr marL="0" indent="0">
              <a:buNone/>
            </a:pPr>
            <a:r>
              <a:rPr lang="hu-HU" dirty="0"/>
              <a:t> 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(Forrás: 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kiberpajzs.hu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97318" y="44624"/>
            <a:ext cx="11187313" cy="864096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csalások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03711"/>
      </p:ext>
    </p:extLst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1279360" cy="158689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u-H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112 egységes európai 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segélyhívó szám napja</a:t>
            </a:r>
            <a:b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február 11.</a:t>
            </a:r>
            <a:r>
              <a:rPr lang="hu-HU" altLang="hu-H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3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3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3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36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1600" dirty="0">
              <a:solidFill>
                <a:srgbClr val="003399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345" y="1124744"/>
            <a:ext cx="11881320" cy="57332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hu-HU" b="1" dirty="0"/>
              <a:t> </a:t>
            </a:r>
            <a:endParaRPr lang="hu-HU" dirty="0"/>
          </a:p>
          <a:p>
            <a:pPr marL="0" indent="0" algn="just">
              <a:buNone/>
            </a:pPr>
            <a:endParaRPr lang="hu-HU" altLang="hu-H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alt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Központi </a:t>
            </a:r>
            <a:r>
              <a:rPr lang="hu-HU" alt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segélyhívó </a:t>
            </a:r>
            <a:r>
              <a:rPr lang="hu-HU" alt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szám, mely  </a:t>
            </a:r>
            <a:r>
              <a:rPr lang="hu-HU" altLang="hu-HU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ingyenesen</a:t>
            </a:r>
            <a:r>
              <a:rPr lang="hu-HU" alt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hívható </a:t>
            </a:r>
            <a:endParaRPr lang="hu-HU" altLang="hu-H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alt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 </a:t>
            </a:r>
            <a:r>
              <a:rPr lang="hu-HU" altLang="hu-HU" sz="1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vezetékes</a:t>
            </a:r>
            <a:r>
              <a:rPr lang="hu-HU" alt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mind </a:t>
            </a:r>
            <a:r>
              <a:rPr lang="hu-HU" altLang="hu-HU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mobiltelefonról</a:t>
            </a:r>
            <a:r>
              <a:rPr lang="hu-HU" alt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 algn="just">
              <a:buNone/>
            </a:pPr>
            <a:r>
              <a:rPr lang="hu-HU" alt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bárhol az </a:t>
            </a:r>
            <a:r>
              <a:rPr lang="hu-HU" altLang="hu-HU" sz="1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Európai Unióban</a:t>
            </a:r>
            <a:r>
              <a:rPr lang="hu-HU" alt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hu-HU" altLang="hu-H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alt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Elérhető</a:t>
            </a:r>
            <a:r>
              <a:rPr lang="hu-HU" alt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alt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altLang="hu-HU" sz="1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Rendőrség</a:t>
            </a:r>
            <a:r>
              <a:rPr lang="hu-HU" altLang="hu-HU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altLang="hu-HU" sz="1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hu-HU" altLang="hu-HU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Mentők,    </a:t>
            </a:r>
          </a:p>
          <a:p>
            <a:pPr marL="0" indent="0" algn="just">
              <a:buNone/>
            </a:pPr>
            <a:r>
              <a:rPr lang="hu-HU" altLang="hu-HU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Katasztrófavédelem (Tűzoltók)</a:t>
            </a:r>
            <a:endParaRPr lang="hu-HU" altLang="hu-HU" sz="1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u-HU" altLang="hu-HU" sz="11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</a:t>
            </a:r>
            <a:r>
              <a:rPr lang="hu-HU" altLang="hu-HU" sz="112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történik, ha hívta a 112-t?</a:t>
            </a:r>
            <a:endParaRPr lang="hu-HU" sz="1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 hívását egész Európában szakképzett diszpécser fogadja, </a:t>
            </a:r>
            <a:r>
              <a:rPr 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aki </a:t>
            </a:r>
            <a:r>
              <a:rPr 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közvetlenül koordinálja az esetet, vagy átkapcsol a leginkább releváns szervezethez (ami tipikusan a mentők, a katasztrófavédelem, vagy a rendőrség</a:t>
            </a:r>
            <a:r>
              <a:rPr lang="hu-H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hu-HU" sz="1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diszpécserek általában több nyelven is fogadni tudják a hívásokat. </a:t>
            </a:r>
          </a:p>
          <a:p>
            <a:pPr marL="0" indent="0" algn="just">
              <a:buNone/>
              <a:defRPr/>
            </a:pPr>
            <a:r>
              <a:rPr lang="hu-HU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11200" dirty="0"/>
          </a:p>
        </p:txBody>
      </p:sp>
      <p:pic>
        <p:nvPicPr>
          <p:cNvPr id="6" name="Kép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9" y="880842"/>
            <a:ext cx="8382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616" y="1556792"/>
            <a:ext cx="2998440" cy="344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607070"/>
      </p:ext>
    </p:extLst>
  </p:cSld>
  <p:clrMapOvr>
    <a:masterClrMapping/>
  </p:clrMapOvr>
  <p:transition spd="slow">
    <p:wedg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2207568" y="188640"/>
            <a:ext cx="7920682" cy="1224235"/>
          </a:xfrm>
        </p:spPr>
        <p:txBody>
          <a:bodyPr>
            <a:normAutofit/>
          </a:bodyPr>
          <a:lstStyle/>
          <a:p>
            <a:pPr algn="ctr"/>
            <a:r>
              <a:rPr lang="hu-HU" alt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Segélyhívó szám</a:t>
            </a:r>
            <a:endParaRPr lang="hu-HU" alt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7368" y="1628775"/>
            <a:ext cx="11665295" cy="4497388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hu-HU" sz="10400" b="1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Mikor hívja a 112-t</a:t>
            </a:r>
            <a:r>
              <a:rPr lang="hu-HU" sz="10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sz="10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kizárólag </a:t>
            </a:r>
            <a:r>
              <a:rPr lang="hu-HU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emberi </a:t>
            </a:r>
            <a:r>
              <a:rPr lang="hu-HU" sz="10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életet</a:t>
            </a:r>
            <a:r>
              <a:rPr lang="hu-HU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környezetet veszélyeztető baj (tűz, baleset, bűncselekmény, természeti katasztrófa), azaz veszélyhelyzet </a:t>
            </a:r>
            <a:r>
              <a:rPr lang="hu-HU" sz="10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esetén.</a:t>
            </a:r>
            <a:endParaRPr lang="hu-HU" sz="10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u-HU" sz="10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u-HU" sz="10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hu-HU" sz="10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hívja a </a:t>
            </a:r>
            <a:r>
              <a:rPr lang="hu-HU" sz="10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112-t:</a:t>
            </a:r>
            <a:r>
              <a:rPr lang="hu-HU" sz="10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forgalmi információkat, időjárás-jelentést, vagy egyéb, általános tájékoztatást szeretne kapni! Az indokolatlan hívások túlterhelhetik a rendszert, veszélybe sodorva azoknak az életét, akik valóban a készenléti szervek segítségére szorulnak. A készenléti szintet a fals hívások is rontják, továbbá különböző súlyú jogsértések is megvalósulhatnak az ilyen jellegű hívásokkal.</a:t>
            </a:r>
          </a:p>
          <a:p>
            <a:pPr marL="0" indent="0">
              <a:buNone/>
              <a:defRPr/>
            </a:pPr>
            <a:r>
              <a:rPr lang="hu-HU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hu-HU" sz="104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véletlenül tárcsázta a </a:t>
            </a:r>
            <a:r>
              <a:rPr lang="hu-HU" sz="104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112-t:</a:t>
            </a:r>
            <a:r>
              <a:rPr lang="hu-HU" sz="10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0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tegye le! Mondja meg a diszpécsernek, hogy minden renden van, különben megtörténhet, hogy a készenléti szervek szükségtelen akcióba kezdenek.</a:t>
            </a:r>
            <a:endParaRPr lang="hu-HU" sz="10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hu-HU" sz="9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/>
          </a:p>
        </p:txBody>
      </p:sp>
      <p:pic>
        <p:nvPicPr>
          <p:cNvPr id="4" name="Kép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09971"/>
            <a:ext cx="8382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214853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597319" y="1435103"/>
            <a:ext cx="10985082" cy="5162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hu-HU" b="1" dirty="0">
                <a:solidFill>
                  <a:srgbClr val="FF0000"/>
                </a:solidFill>
              </a:rPr>
              <a:t> </a:t>
            </a: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</a:t>
            </a: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Tanácsa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1990. évi döntése </a:t>
            </a: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alapján (1993-tól </a:t>
            </a:r>
            <a:r>
              <a:rPr lang="hu-HU" alt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Magyarországon </a:t>
            </a:r>
            <a:r>
              <a:rPr lang="hu-HU" alt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is)</a:t>
            </a:r>
          </a:p>
          <a:p>
            <a:pPr marL="0" indent="0">
              <a:buNone/>
            </a:pPr>
            <a:r>
              <a:rPr lang="hu-H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világnap célja, hogy ráirányítsa a figyelmet az áldozattá válás elkerülésének, és a már áldozattá vált személyek megsegítésének lehetőségeire.</a:t>
            </a:r>
          </a:p>
          <a:p>
            <a:pPr marL="0" indent="0">
              <a:buNone/>
            </a:pPr>
            <a:endParaRPr lang="hu-HU" altLang="hu-HU" sz="1000" b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altLang="hu-H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Mottó: „Bárki </a:t>
            </a:r>
            <a:r>
              <a:rPr lang="hu-HU" altLang="hu-H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válhat bűncselekmény </a:t>
            </a:r>
            <a:endParaRPr lang="hu-HU" altLang="hu-HU" sz="2400" b="1" dirty="0" smtClean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altLang="hu-HU" sz="24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áldozatává.”</a:t>
            </a:r>
          </a:p>
          <a:p>
            <a:pPr marL="0" indent="0">
              <a:buNone/>
            </a:pPr>
            <a:endParaRPr lang="hu-HU" altLang="hu-HU" sz="1200" b="1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áldozattá válás kockázatát </a:t>
            </a:r>
            <a:r>
              <a:rPr lang="hu-HU" altLang="hu-H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hu-HU" altLang="hu-H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csökkentheti: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hu-HU" altLang="hu-H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hu-HU" altLang="hu-H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 óvatosság,</a:t>
            </a:r>
          </a:p>
          <a:p>
            <a:pPr>
              <a:spcBef>
                <a:spcPct val="0"/>
              </a:spcBef>
            </a:pPr>
            <a:r>
              <a:rPr lang="hu-HU" altLang="hu-H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körültekintés,</a:t>
            </a:r>
          </a:p>
          <a:p>
            <a:pPr>
              <a:spcBef>
                <a:spcPct val="0"/>
              </a:spcBef>
            </a:pPr>
            <a:r>
              <a:rPr lang="hu-HU" altLang="hu-H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tájékozódás,</a:t>
            </a:r>
          </a:p>
          <a:p>
            <a:pPr>
              <a:spcBef>
                <a:spcPct val="0"/>
              </a:spcBef>
            </a:pPr>
            <a:r>
              <a:rPr lang="hu-HU" altLang="hu-H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 egymás iránti figyelem </a:t>
            </a:r>
            <a:r>
              <a:rPr lang="hu-HU" altLang="hu-H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felelősség</a:t>
            </a:r>
            <a:r>
              <a:rPr lang="hu-HU" altLang="hu-H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altLang="hu-HU" sz="2400" b="1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97318" y="44624"/>
            <a:ext cx="11043297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hu-HU" altLang="hu-HU" sz="3600" dirty="0" smtClean="0">
                <a:solidFill>
                  <a:srgbClr val="FF0000"/>
                </a:solidFill>
              </a:rPr>
              <a:t/>
            </a:r>
            <a:br>
              <a:rPr lang="hu-HU" altLang="hu-HU" sz="3600" dirty="0" smtClean="0">
                <a:solidFill>
                  <a:srgbClr val="FF0000"/>
                </a:solidFill>
              </a:rPr>
            </a:br>
            <a:r>
              <a:rPr lang="hu-HU" alt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Február </a:t>
            </a:r>
            <a:r>
              <a:rPr lang="hu-HU" alt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: A BŰNCSELEKMÉNYEK </a:t>
            </a:r>
            <a:r>
              <a:rPr lang="hu-HU" alt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ÁLDOZATAINAK </a:t>
            </a:r>
            <a:r>
              <a:rPr lang="hu-HU" altLang="hu-H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NAPJA</a:t>
            </a:r>
            <a:r>
              <a:rPr lang="hu-HU" altLang="hu-HU" sz="3100" dirty="0"/>
              <a:t/>
            </a:r>
            <a:br>
              <a:rPr lang="hu-HU" altLang="hu-HU" sz="3100" dirty="0"/>
            </a:br>
            <a:endParaRPr lang="hu-HU" sz="3100" dirty="0"/>
          </a:p>
        </p:txBody>
      </p:sp>
      <p:pic>
        <p:nvPicPr>
          <p:cNvPr id="5" name="Picture 2" descr="E:\én\NÉGY!!\NÉGY2\áldozatvedelem01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17" y="2677139"/>
            <a:ext cx="4909105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304097"/>
      </p:ext>
    </p:extLst>
  </p:cSld>
  <p:clrMapOvr>
    <a:masterClrMapping/>
  </p:clrMapOvr>
  <p:transition spd="slow">
    <p:wedge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én\NÉGY!!\NÉGY2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9" y="92586"/>
            <a:ext cx="4536503" cy="396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zövegdoboz 9"/>
          <p:cNvSpPr txBox="1">
            <a:spLocks noChangeArrowheads="1"/>
          </p:cNvSpPr>
          <p:nvPr/>
        </p:nvSpPr>
        <p:spPr bwMode="auto">
          <a:xfrm>
            <a:off x="4799856" y="188640"/>
            <a:ext cx="720080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hu-HU" altLang="hu-H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OTTHONUNK VÉDELME</a:t>
            </a:r>
          </a:p>
        </p:txBody>
      </p:sp>
      <p:sp>
        <p:nvSpPr>
          <p:cNvPr id="5124" name="Rectangle 13"/>
          <p:cNvSpPr>
            <a:spLocks noChangeArrowheads="1"/>
          </p:cNvSpPr>
          <p:nvPr/>
        </p:nvSpPr>
        <p:spPr bwMode="auto">
          <a:xfrm>
            <a:off x="4943872" y="1124744"/>
            <a:ext cx="7248128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hu-HU" altLang="hu-H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hu-HU" altLang="hu-H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hu-HU" altLang="hu-H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Megelőzési </a:t>
            </a:r>
            <a:r>
              <a:rPr lang="hu-HU" altLang="hu-H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javaslatok</a:t>
            </a:r>
            <a:endParaRPr lang="hu-HU" altLang="hu-H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hu-HU" altLang="hu-HU" sz="12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</a:pPr>
            <a:r>
              <a:rPr lang="hu-HU" altLang="hu-H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Megfelelő </a:t>
            </a:r>
            <a:r>
              <a:rPr lang="hu-HU" altLang="hu-H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vagyonvédelmi </a:t>
            </a:r>
            <a:r>
              <a:rPr lang="hu-HU" altLang="hu-H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eszközök alkalmazása (zárak, kitekintő nyílás, biztonsági ajtólánc, riasztórendszer stb.)</a:t>
            </a:r>
            <a:endParaRPr lang="hu-HU" altLang="hu-H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endParaRPr lang="hu-HU" altLang="hu-H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hu-HU" altLang="hu-H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Távozáskor ellenőrizzük az ajtók, ablakok zárt </a:t>
            </a:r>
            <a:r>
              <a:rPr lang="hu-HU" altLang="hu-H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állapotát! </a:t>
            </a:r>
            <a:r>
              <a:rPr lang="hu-HU" altLang="hu-H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altLang="hu-HU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ezek megrongálása </a:t>
            </a:r>
            <a:r>
              <a:rPr lang="hu-HU" altLang="hu-H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leggyakoribb </a:t>
            </a:r>
            <a:r>
              <a:rPr lang="hu-HU" altLang="hu-H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módszer </a:t>
            </a:r>
            <a:r>
              <a:rPr lang="hu-HU" altLang="hu-H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betöréses lopásoknál </a:t>
            </a:r>
            <a:r>
              <a:rPr lang="hu-HU" altLang="hu-H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buNone/>
            </a:pPr>
            <a:endParaRPr lang="hu-HU" altLang="hu-H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hu-HU" altLang="hu-H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Kulcscsomónkon</a:t>
            </a:r>
            <a:r>
              <a:rPr lang="hu-HU" altLang="hu-H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 legyen cím, név!</a:t>
            </a:r>
          </a:p>
          <a:p>
            <a:pPr algn="just">
              <a:spcBef>
                <a:spcPct val="0"/>
              </a:spcBef>
              <a:buNone/>
            </a:pPr>
            <a:endParaRPr lang="hu-HU" altLang="hu-H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hu-HU" altLang="hu-H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elutazunk: postaláda ürítése (rokon, ismerős), esetleg redőnyök állapotának megváltoztatása, időkapcsolóval eszközök ideiglenes működtetése (lámpa, rádió stb.)</a:t>
            </a:r>
          </a:p>
          <a:p>
            <a:pPr marL="342900" indent="-342900" algn="just">
              <a:spcBef>
                <a:spcPct val="0"/>
              </a:spcBef>
            </a:pPr>
            <a:endParaRPr lang="hu-HU" altLang="hu-H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hu-HU" altLang="hu-H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SZEM-mozgalom; </a:t>
            </a:r>
            <a:r>
              <a:rPr lang="hu-HU" altLang="hu-H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kérjünk meg egy megbízható </a:t>
            </a:r>
            <a:r>
              <a:rPr lang="hu-HU" altLang="hu-H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szomszédot</a:t>
            </a:r>
            <a:r>
              <a:rPr lang="hu-HU" altLang="hu-H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hogy </a:t>
            </a:r>
            <a:r>
              <a:rPr lang="hu-HU" altLang="hu-H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távollétünkben figyeljen </a:t>
            </a:r>
            <a:r>
              <a:rPr lang="hu-HU" altLang="hu-H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otthonunkra</a:t>
            </a:r>
            <a:r>
              <a:rPr lang="hu-HU" altLang="hu-H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342900" indent="-342900" algn="just">
              <a:spcBef>
                <a:spcPct val="0"/>
              </a:spcBef>
            </a:pPr>
            <a:endParaRPr lang="hu-HU" altLang="hu-H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</a:pPr>
            <a:r>
              <a:rPr lang="hu-HU" altLang="hu-H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Házőrző kutya</a:t>
            </a:r>
          </a:p>
          <a:p>
            <a:pPr marL="342900" indent="-342900" algn="just">
              <a:spcBef>
                <a:spcPct val="0"/>
              </a:spcBef>
            </a:pPr>
            <a:endParaRPr lang="hu-HU" altLang="hu-HU" sz="1800" b="1" dirty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0"/>
              </a:spcBef>
            </a:pPr>
            <a:endParaRPr lang="hu-HU" altLang="hu-HU" sz="1800" b="1" dirty="0" smtClean="0">
              <a:solidFill>
                <a:srgbClr val="002060"/>
              </a:solidFill>
            </a:endParaRPr>
          </a:p>
          <a:p>
            <a:pPr marL="342900" indent="-342900" algn="just">
              <a:spcBef>
                <a:spcPct val="0"/>
              </a:spcBef>
            </a:pPr>
            <a:endParaRPr lang="hu-HU" altLang="hu-HU" sz="1800" dirty="0">
              <a:solidFill>
                <a:srgbClr val="002060"/>
              </a:solidFill>
            </a:endParaRPr>
          </a:p>
        </p:txBody>
      </p:sp>
      <p:pic>
        <p:nvPicPr>
          <p:cNvPr id="5125" name="Picture 14" descr="271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4000725"/>
            <a:ext cx="3096343" cy="26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157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63552" y="0"/>
            <a:ext cx="8147248" cy="9810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hu-HU" sz="3100" b="1" i="1" dirty="0" smtClean="0">
                <a:latin typeface="Times New Roman" pitchFamily="18" charset="0"/>
                <a:cs typeface="Times New Roman" pitchFamily="18" charset="0"/>
              </a:rPr>
              <a:t>értékleltár</a:t>
            </a:r>
            <a:endParaRPr lang="hu-HU" sz="31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695400" y="836710"/>
          <a:ext cx="10801199" cy="594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2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9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5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3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66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Tárgy neve	</a:t>
                      </a:r>
                    </a:p>
                    <a:p>
                      <a:pPr algn="ctr"/>
                      <a:endParaRPr lang="hu-HU" sz="1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Típusa</a:t>
                      </a:r>
                      <a:endParaRPr lang="hu-HU" sz="1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Gyári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száma 	</a:t>
                      </a:r>
                    </a:p>
                    <a:p>
                      <a:pPr algn="ctr"/>
                      <a:endParaRPr lang="hu-HU" sz="1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Vásárláskori értéke (Ft) 	</a:t>
                      </a:r>
                    </a:p>
                    <a:p>
                      <a:pPr algn="ctr"/>
                      <a:endParaRPr lang="hu-HU" sz="1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Vásárlás időpontja 	</a:t>
                      </a:r>
                    </a:p>
                    <a:p>
                      <a:pPr algn="ctr"/>
                      <a:endParaRPr lang="hu-HU" sz="1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Jellemzői,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Ismertető- jegyei </a:t>
                      </a:r>
                      <a:endParaRPr lang="hu-HU" sz="1800" dirty="0"/>
                    </a:p>
                  </a:txBody>
                  <a:tcPr marL="91449" marR="91449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Kerékpár	</a:t>
                      </a:r>
                      <a:endParaRPr lang="hu-HU" sz="1800" b="1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 marL="91449" marR="91449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Barkácsgép</a:t>
                      </a:r>
                      <a:endParaRPr lang="hu-HU" sz="1800" b="1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/>
                        <a:t>TV</a:t>
                      </a:r>
                      <a:endParaRPr lang="hu-HU" sz="1800" b="1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 marL="91449" marR="91449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/>
                        <a:t>Számítógép</a:t>
                      </a:r>
                      <a:endParaRPr lang="hu-HU" sz="1800" b="1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/>
                        <a:t>Laptop</a:t>
                      </a:r>
                      <a:endParaRPr lang="hu-HU" sz="1800" b="1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smtClean="0"/>
                        <a:t>Telefon</a:t>
                      </a:r>
                      <a:endParaRPr lang="hu-HU" sz="1800" b="1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 marL="91449" marR="91449" marT="45708" marB="457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pPr algn="ctr"/>
                      <a:r>
                        <a:rPr lang="hu-HU" sz="1800" dirty="0" smtClean="0"/>
                        <a:t>….</a:t>
                      </a:r>
                      <a:endParaRPr lang="hu-HU" sz="1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925"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66558"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Nagyobb értékű ingóságairól készítsen (digitális) fényképet, valamint részletes leírást(értékleltár), illetve a műszaki cikkek gyári számai legyenek feljegyezve, hiszen ezeket a rendőrség az eljárás során fel tudja használni, ez alapján lehet körözést kiadni, növelve a megtalálás esélyét. Ezen adatokat ne az otthoni számítógépen tárolja!</a:t>
                      </a:r>
                    </a:p>
                    <a:p>
                      <a:pPr algn="just"/>
                      <a:endParaRPr lang="hu-HU" sz="1800" dirty="0"/>
                    </a:p>
                  </a:txBody>
                  <a:tcPr marL="91449" marR="91449" marT="45708" marB="45708"/>
                </a:tc>
                <a:tc hMerge="1"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 hMerge="1"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 marL="91449" marR="91449" marT="45708" marB="45708"/>
                </a:tc>
                <a:tc hMerge="1"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 hMerge="1">
                  <a:txBody>
                    <a:bodyPr/>
                    <a:lstStyle/>
                    <a:p>
                      <a:pPr algn="ctr"/>
                      <a:endParaRPr lang="hu-HU" sz="1800"/>
                    </a:p>
                  </a:txBody>
                  <a:tcPr marL="91449" marR="91449" marT="45708" marB="45708"/>
                </a:tc>
                <a:tc hMerge="1">
                  <a:txBody>
                    <a:bodyPr/>
                    <a:lstStyle/>
                    <a:p>
                      <a:pPr algn="ctr"/>
                      <a:endParaRPr lang="hu-HU" sz="1800" dirty="0"/>
                    </a:p>
                  </a:txBody>
                  <a:tcPr marL="91449" marR="91449" marT="45708" marB="4570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594533"/>
      </p:ext>
    </p:extLst>
  </p:cSld>
  <p:clrMapOvr>
    <a:masterClrMapping/>
  </p:clrMapOvr>
  <p:transition spd="slow">
    <p:wedg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5463</TotalTime>
  <Words>967</Words>
  <Application>Microsoft Office PowerPoint</Application>
  <PresentationFormat>Szélesvásznú</PresentationFormat>
  <Paragraphs>181</Paragraphs>
  <Slides>14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Office-téma</vt:lpstr>
      <vt:lpstr> Csongrád-Csanád Vármegyei rendőr-főkapitányság  </vt:lpstr>
      <vt:lpstr> Csongrád-Csanád VÁRmegyei rendőr-főkapitányság Bűnmegelőzési Osztály </vt:lpstr>
      <vt:lpstr>                                                         romantikus csalás</vt:lpstr>
      <vt:lpstr>Online csalások</vt:lpstr>
      <vt:lpstr>     A 112 egységes európai segélyhívó szám napja február 11.   </vt:lpstr>
      <vt:lpstr> Segélyhívó szám</vt:lpstr>
      <vt:lpstr> Február 22 : A BŰNCSELEKMÉNYEK ÁLDOZATAINAK NAPJA </vt:lpstr>
      <vt:lpstr>PowerPoint-bemutató</vt:lpstr>
      <vt:lpstr>                             értékleltár</vt:lpstr>
      <vt:lpstr> Betörés esetén</vt:lpstr>
      <vt:lpstr>Alkalom szüli…                  zseb- és alkalmi lopások </vt:lpstr>
      <vt:lpstr>PowerPoint-bemutató</vt:lpstr>
      <vt:lpstr>PowerPoint-bemutató</vt:lpstr>
      <vt:lpstr> RABLÁS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Csete Ágnes</cp:lastModifiedBy>
  <cp:revision>533</cp:revision>
  <cp:lastPrinted>2022-02-08T07:28:26Z</cp:lastPrinted>
  <dcterms:created xsi:type="dcterms:W3CDTF">2014-03-03T11:13:53Z</dcterms:created>
  <dcterms:modified xsi:type="dcterms:W3CDTF">2025-04-29T06:06:18Z</dcterms:modified>
</cp:coreProperties>
</file>